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9" r:id="rId10"/>
    <p:sldId id="268" r:id="rId11"/>
    <p:sldId id="264" r:id="rId12"/>
    <p:sldId id="265" r:id="rId13"/>
    <p:sldId id="263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4/6/2016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Reducing Photometric Redshift Uncertainties Through Galaxy Clustering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Pier </a:t>
            </a:r>
            <a:r>
              <a:rPr lang="en-US" sz="2400" dirty="0" err="1"/>
              <a:t>fiedorowicz</a:t>
            </a:r>
            <a:endParaRPr lang="en-US" sz="2400" dirty="0"/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78" y="5831272"/>
            <a:ext cx="1043007" cy="8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223484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63" y="5859965"/>
            <a:ext cx="928643" cy="79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185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Sampling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lv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400" dirty="0"/>
              <a:t>Source: http://</a:t>
            </a:r>
            <a:r>
              <a:rPr lang="en-US" sz="2400" dirty="0" err="1"/>
              <a:t>theclevermachine.wordpress.com</a:t>
            </a:r>
            <a:r>
              <a:rPr lang="en-US" sz="2400" dirty="0"/>
              <a:t>/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78" y="1646516"/>
            <a:ext cx="4513233" cy="3384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3589" y="1646516"/>
            <a:ext cx="4513233" cy="3384925"/>
          </a:xfrm>
          <a:prstGeom prst="rect">
            <a:avLst/>
          </a:prstGeom>
        </p:spPr>
      </p:pic>
      <p:pic>
        <p:nvPicPr>
          <p:cNvPr id="9" name="Picture 8" descr="AZSGC_sunset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537891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622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Still under development.</a:t>
            </a:r>
          </a:p>
          <a:p>
            <a:r>
              <a:rPr lang="en-US" sz="2400" dirty="0"/>
              <a:t>Completed</a:t>
            </a:r>
          </a:p>
          <a:p>
            <a:pPr lvl="1"/>
            <a:r>
              <a:rPr lang="en-US" sz="2400" dirty="0"/>
              <a:t>Hamiltonian Propagation</a:t>
            </a:r>
          </a:p>
          <a:p>
            <a:pPr lvl="1"/>
            <a:r>
              <a:rPr lang="en-US" sz="2400" dirty="0"/>
              <a:t>Density Map Likelihood and Sampling</a:t>
            </a:r>
          </a:p>
          <a:p>
            <a:r>
              <a:rPr lang="en-US" sz="2400" dirty="0"/>
              <a:t>In-Progress</a:t>
            </a:r>
          </a:p>
          <a:p>
            <a:pPr lvl="1"/>
            <a:r>
              <a:rPr lang="en-US" sz="2400" dirty="0"/>
              <a:t>Redshift Likelihood and Sampling</a:t>
            </a:r>
          </a:p>
          <a:p>
            <a:r>
              <a:rPr lang="en-US" sz="2400" dirty="0"/>
              <a:t>Remaining</a:t>
            </a:r>
          </a:p>
          <a:p>
            <a:pPr lvl="1"/>
            <a:r>
              <a:rPr lang="en-US" sz="2400" dirty="0"/>
              <a:t>MCMC Sampler</a:t>
            </a:r>
          </a:p>
          <a:p>
            <a:pPr lvl="1"/>
            <a:r>
              <a:rPr lang="en-US" sz="2400" dirty="0"/>
              <a:t>Results and Testing</a:t>
            </a:r>
          </a:p>
        </p:txBody>
      </p:sp>
      <p:pic>
        <p:nvPicPr>
          <p:cNvPr id="7" name="Picture 6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537891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5896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Continuing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On-Going Project</a:t>
            </a:r>
          </a:p>
          <a:p>
            <a:r>
              <a:rPr lang="en-US" sz="2400" dirty="0"/>
              <a:t>Senior Honors Thesis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Source: Jens </a:t>
            </a:r>
            <a:r>
              <a:rPr lang="en-US" sz="2400" dirty="0" err="1"/>
              <a:t>Jasche</a:t>
            </a:r>
            <a:r>
              <a:rPr lang="en-US" sz="2400" dirty="0"/>
              <a:t> http://arxiv.org/abs/1106.2757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7787" y="3114996"/>
            <a:ext cx="7996427" cy="2678764"/>
          </a:xfrm>
          <a:prstGeom prst="rect">
            <a:avLst/>
          </a:prstGeom>
        </p:spPr>
      </p:pic>
      <p:pic>
        <p:nvPicPr>
          <p:cNvPr id="9" name="Picture 8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537891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343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Thanks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Professor Eduardo </a:t>
            </a:r>
            <a:r>
              <a:rPr lang="en-US" sz="2400" dirty="0" err="1"/>
              <a:t>Rozo</a:t>
            </a:r>
            <a:endParaRPr lang="en-US" sz="2400" dirty="0"/>
          </a:p>
          <a:p>
            <a:r>
              <a:rPr lang="en-US" sz="2400" dirty="0"/>
              <a:t>Tom McClintock</a:t>
            </a:r>
          </a:p>
          <a:p>
            <a:endParaRPr lang="en-US" sz="2400" dirty="0"/>
          </a:p>
          <a:p>
            <a:r>
              <a:rPr lang="en-US" sz="2400" dirty="0"/>
              <a:t>Arizona Space Grant Consortium</a:t>
            </a:r>
          </a:p>
          <a:p>
            <a:r>
              <a:rPr lang="en-US" sz="2400" dirty="0"/>
              <a:t>University of Arizona Physics Department</a:t>
            </a:r>
          </a:p>
          <a:p>
            <a:endParaRPr lang="en-US" sz="2400" dirty="0"/>
          </a:p>
          <a:p>
            <a:r>
              <a:rPr lang="en-US" sz="2400" dirty="0"/>
              <a:t>Original Paper</a:t>
            </a:r>
          </a:p>
          <a:p>
            <a:pPr lvl="1"/>
            <a:r>
              <a:rPr lang="en-US" sz="2400" dirty="0"/>
              <a:t>Jens </a:t>
            </a:r>
            <a:r>
              <a:rPr lang="en-US" sz="2400" dirty="0" err="1"/>
              <a:t>Jasche</a:t>
            </a:r>
            <a:r>
              <a:rPr lang="en-US" sz="2400" dirty="0"/>
              <a:t> </a:t>
            </a:r>
          </a:p>
        </p:txBody>
      </p:sp>
      <p:pic>
        <p:nvPicPr>
          <p:cNvPr id="7" name="Picture 6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537891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4126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Picture 4" descr="ua_logo_l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278" y="5831272"/>
            <a:ext cx="1043007" cy="88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9223484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nasa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563" y="5859965"/>
            <a:ext cx="928643" cy="79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24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Distances in Cosmology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Expansion of the Universe</a:t>
            </a:r>
          </a:p>
          <a:p>
            <a:pPr lvl="1"/>
            <a:r>
              <a:rPr lang="en-US" sz="2400" dirty="0"/>
              <a:t>Observable redshifts in light sources.</a:t>
            </a:r>
          </a:p>
          <a:p>
            <a:r>
              <a:rPr lang="en-US" sz="2400" dirty="0"/>
              <a:t>Spectroscopic Redshifts</a:t>
            </a:r>
          </a:p>
          <a:p>
            <a:pPr lvl="1"/>
            <a:r>
              <a:rPr lang="en-US" sz="2400" dirty="0"/>
              <a:t>Slow</a:t>
            </a:r>
          </a:p>
          <a:p>
            <a:pPr lvl="1"/>
            <a:r>
              <a:rPr lang="en-US" sz="2400" dirty="0"/>
              <a:t>Accurate</a:t>
            </a:r>
          </a:p>
          <a:p>
            <a:r>
              <a:rPr lang="en-US" sz="2400" dirty="0"/>
              <a:t>Photometric Redshifts</a:t>
            </a:r>
          </a:p>
          <a:p>
            <a:pPr lvl="1"/>
            <a:r>
              <a:rPr lang="en-US" sz="2400" dirty="0"/>
              <a:t>Fast</a:t>
            </a:r>
          </a:p>
          <a:p>
            <a:pPr lvl="1"/>
            <a:r>
              <a:rPr lang="en-US" sz="2400" dirty="0"/>
              <a:t>Large Errors</a:t>
            </a:r>
          </a:p>
        </p:txBody>
      </p:sp>
      <p:pic>
        <p:nvPicPr>
          <p:cNvPr id="7" name="Picture 6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537891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57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Anisotropy – Simulation Data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endParaRPr lang="en-US" sz="2400" dirty="0"/>
          </a:p>
          <a:p>
            <a:pPr marL="0" indent="0" defTabSz="914400">
              <a:spcBef>
                <a:spcPts val="0"/>
              </a:spcBef>
              <a:buClrTx/>
              <a:buSzTx/>
              <a:buNone/>
            </a:pPr>
            <a:r>
              <a:rPr lang="en-US" sz="2400" dirty="0"/>
              <a:t>Source: Jens </a:t>
            </a:r>
            <a:r>
              <a:rPr lang="en-US" sz="2400" dirty="0" err="1"/>
              <a:t>Jasche</a:t>
            </a:r>
            <a:r>
              <a:rPr lang="en-US" sz="2400" dirty="0"/>
              <a:t> http://</a:t>
            </a:r>
            <a:r>
              <a:rPr lang="en-US" sz="2400" dirty="0" err="1"/>
              <a:t>arxiv.org</a:t>
            </a:r>
            <a:r>
              <a:rPr lang="en-US" sz="2400" dirty="0"/>
              <a:t>/abs/1106.2757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959" y="1703721"/>
            <a:ext cx="9164083" cy="3450558"/>
          </a:xfrm>
          <a:prstGeom prst="rect">
            <a:avLst/>
          </a:prstGeom>
        </p:spPr>
      </p:pic>
      <p:pic>
        <p:nvPicPr>
          <p:cNvPr id="8" name="Picture 7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537891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7956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Radial Anisotropy – Real Data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7832" y="1477093"/>
            <a:ext cx="9156336" cy="4589614"/>
          </a:xfrm>
        </p:spPr>
      </p:pic>
      <p:pic>
        <p:nvPicPr>
          <p:cNvPr id="8" name="Picture 7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537891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5431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Develop a robust system capable of working with real survey data.</a:t>
            </a:r>
          </a:p>
          <a:p>
            <a:pPr lvl="1"/>
            <a:r>
              <a:rPr lang="en-US" sz="2400" dirty="0"/>
              <a:t>SDSS DR8 </a:t>
            </a:r>
            <a:r>
              <a:rPr lang="en-US" sz="2400" dirty="0" err="1"/>
              <a:t>redMaGiC</a:t>
            </a:r>
            <a:r>
              <a:rPr lang="en-US" sz="2400" dirty="0"/>
              <a:t> Catalog</a:t>
            </a:r>
          </a:p>
          <a:p>
            <a:r>
              <a:rPr lang="en-US" sz="2400" dirty="0"/>
              <a:t>Recover the true probability distribution functions for the redshifts of each galaxy.</a:t>
            </a:r>
          </a:p>
          <a:p>
            <a:r>
              <a:rPr lang="en-US" sz="2400" dirty="0"/>
              <a:t>Demand photometric redshifts be consistent with expected isotropic matter distribution of the Universe.</a:t>
            </a:r>
          </a:p>
        </p:txBody>
      </p:sp>
      <p:pic>
        <p:nvPicPr>
          <p:cNvPr id="8" name="Picture 7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537891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287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Bayesian Inference and MCMC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Matter distribution modeled as a homogenous and isotropic log-normal random field.</a:t>
            </a:r>
          </a:p>
          <a:p>
            <a:r>
              <a:rPr lang="en-US" sz="2400" dirty="0"/>
              <a:t>Simultaneously solve for mass distribution in the Universe, and galaxy redshifts that are consistent with photometric data, and the estimated mass density.</a:t>
            </a:r>
          </a:p>
          <a:p>
            <a:r>
              <a:rPr lang="en-US" sz="2400" dirty="0"/>
              <a:t>Use Monte Carlo Markov Chain to explore parameter space.</a:t>
            </a:r>
          </a:p>
          <a:p>
            <a:r>
              <a:rPr lang="en-US" sz="2400" dirty="0"/>
              <a:t>Use the MCMC results to fit/optimize model parameters using our data.</a:t>
            </a:r>
          </a:p>
          <a:p>
            <a:r>
              <a:rPr lang="en-US" sz="2400" dirty="0"/>
              <a:t>Returns probability distributions of fit parameters.</a:t>
            </a:r>
          </a:p>
        </p:txBody>
      </p:sp>
      <p:pic>
        <p:nvPicPr>
          <p:cNvPr id="7" name="Picture 6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537891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1903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Parameters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Input</a:t>
                </a:r>
              </a:p>
              <a:p>
                <a:pPr lvl="1"/>
                <a:r>
                  <a:rPr lang="en-US" sz="2000" dirty="0"/>
                  <a:t>Observed Redshifts</a:t>
                </a:r>
              </a:p>
              <a:p>
                <a:pPr lvl="1"/>
                <a:r>
                  <a:rPr lang="en-US" sz="2000" dirty="0"/>
                  <a:t>Position in the Sky</a:t>
                </a:r>
              </a:p>
              <a:p>
                <a:r>
                  <a:rPr lang="en-US" dirty="0"/>
                  <a:t>Model Parameters</a:t>
                </a:r>
              </a:p>
              <a:p>
                <a:pPr lvl="1"/>
                <a:r>
                  <a:rPr lang="en-US" sz="2000" dirty="0"/>
                  <a:t>Density Field</a:t>
                </a:r>
              </a:p>
              <a:p>
                <a:pPr lvl="1"/>
                <a:r>
                  <a:rPr lang="en-US" sz="2000" dirty="0"/>
                  <a:t>True Redshift</a:t>
                </a:r>
              </a:p>
              <a:p>
                <a:r>
                  <a:rPr lang="en-US" dirty="0"/>
                  <a:t>High Dimensional Problem</a:t>
                </a:r>
              </a:p>
              <a:p>
                <a:pPr lvl="1"/>
                <a:r>
                  <a:rPr lang="en-US" sz="2000" dirty="0"/>
                  <a:t>Each pixel and each galaxy’s redshift is a parameter to be fit.</a:t>
                </a:r>
              </a:p>
              <a:p>
                <a:pPr lvl="1"/>
                <a:r>
                  <a:rPr lang="en-US" sz="2000" dirty="0"/>
                  <a:t>On the order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</m:oMath>
                </a14:m>
                <a:r>
                  <a:rPr lang="en-US" sz="2000" dirty="0"/>
                  <a:t> parameters to be fit.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AZSGC_sunse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537891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18802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Step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Density Map Sampling</a:t>
            </a:r>
          </a:p>
          <a:p>
            <a:pPr lvl="1"/>
            <a:r>
              <a:rPr lang="en-US" sz="2000" dirty="0"/>
              <a:t>Metropolis–Hastings </a:t>
            </a:r>
          </a:p>
          <a:p>
            <a:pPr lvl="2"/>
            <a:r>
              <a:rPr lang="en-US" sz="2000" dirty="0"/>
              <a:t>Random Walk</a:t>
            </a:r>
          </a:p>
          <a:p>
            <a:pPr lvl="1"/>
            <a:r>
              <a:rPr lang="en-US" sz="2000" dirty="0"/>
              <a:t>Hamiltonian Monte Carlo</a:t>
            </a:r>
          </a:p>
          <a:p>
            <a:pPr lvl="2"/>
            <a:r>
              <a:rPr lang="en-US" sz="2000" dirty="0"/>
              <a:t>Use Hamiltonian Mechanics</a:t>
            </a:r>
          </a:p>
          <a:p>
            <a:pPr lvl="2"/>
            <a:r>
              <a:rPr lang="en-US" sz="2000" dirty="0"/>
              <a:t>More Efficient</a:t>
            </a:r>
          </a:p>
          <a:p>
            <a:r>
              <a:rPr lang="en-US" dirty="0"/>
              <a:t>Redshift Sampling</a:t>
            </a:r>
          </a:p>
          <a:p>
            <a:pPr lvl="1"/>
            <a:r>
              <a:rPr lang="en-US" sz="2000" dirty="0"/>
              <a:t>Each galaxy can be sampled independently.</a:t>
            </a:r>
          </a:p>
          <a:p>
            <a:pPr lvl="1"/>
            <a:r>
              <a:rPr lang="en-US" sz="2000" dirty="0"/>
              <a:t>Exploit parallel computing.</a:t>
            </a:r>
          </a:p>
        </p:txBody>
      </p:sp>
      <p:pic>
        <p:nvPicPr>
          <p:cNvPr id="7" name="Picture 6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537891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085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Hamiltonian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Hamiltonian Mechanics - Energy</a:t>
            </a:r>
          </a:p>
          <a:p>
            <a:pPr lvl="1"/>
            <a:r>
              <a:rPr lang="en-US" sz="2000" dirty="0"/>
              <a:t>Positions</a:t>
            </a:r>
          </a:p>
          <a:p>
            <a:pPr lvl="1"/>
            <a:r>
              <a:rPr lang="en-US" sz="2000" dirty="0"/>
              <a:t>Momenta</a:t>
            </a:r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dirty="0"/>
              <a:t>Process: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Begin with an N-dimensional parameter space.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Add an additional N parameters to represent momenta.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Propagate system forward in time.</a:t>
            </a:r>
          </a:p>
          <a:p>
            <a:pPr marL="685800" lvl="1"/>
            <a:r>
              <a:rPr lang="en-US" sz="2000" dirty="0"/>
              <a:t>Samples regions where the total “energy” is conserved.</a:t>
            </a:r>
          </a:p>
          <a:p>
            <a:pPr marL="685800" lvl="1"/>
            <a:r>
              <a:rPr lang="en-US" sz="2000" dirty="0"/>
              <a:t>Acceptance rate is unity.</a:t>
            </a:r>
          </a:p>
        </p:txBody>
      </p:sp>
      <p:pic>
        <p:nvPicPr>
          <p:cNvPr id="7" name="Picture 6" descr="AZSGC_sunse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10" t="2715" r="13370" b="1530"/>
          <a:stretch>
            <a:fillRect/>
          </a:stretch>
        </p:blipFill>
        <p:spPr bwMode="auto">
          <a:xfrm>
            <a:off x="11537891" y="5813777"/>
            <a:ext cx="551239" cy="9457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9444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128</TotalTime>
  <Words>321</Words>
  <Application>Microsoft Office PowerPoint</Application>
  <PresentationFormat>Widescreen</PresentationFormat>
  <Paragraphs>106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Cambria Math</vt:lpstr>
      <vt:lpstr>Century Gothic</vt:lpstr>
      <vt:lpstr>Wingdings 3</vt:lpstr>
      <vt:lpstr>Ion</vt:lpstr>
      <vt:lpstr>Reducing Photometric Redshift Uncertainties Through Galaxy Clustering</vt:lpstr>
      <vt:lpstr>Measuring Distances in Cosmology</vt:lpstr>
      <vt:lpstr>Radial Anisotropy – Simulation Data</vt:lpstr>
      <vt:lpstr>Radial Anisotropy – Real Data</vt:lpstr>
      <vt:lpstr>Task</vt:lpstr>
      <vt:lpstr>Bayesian Inference and MCMC</vt:lpstr>
      <vt:lpstr>Model Parameters</vt:lpstr>
      <vt:lpstr>Two Step Process</vt:lpstr>
      <vt:lpstr>Hamiltonian Method</vt:lpstr>
      <vt:lpstr>Hamiltonian Sampling</vt:lpstr>
      <vt:lpstr>Progress</vt:lpstr>
      <vt:lpstr>Continuing Work</vt:lpstr>
      <vt:lpstr>Special Thanks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Recovering Photometric Redshift Isotropy Using Statistical Inference</dc:title>
  <dc:creator>Pier Fiedorowicz</dc:creator>
  <cp:lastModifiedBy>Pier Fiedorowicz</cp:lastModifiedBy>
  <cp:revision>30</cp:revision>
  <dcterms:created xsi:type="dcterms:W3CDTF">2016-04-03T20:03:16Z</dcterms:created>
  <dcterms:modified xsi:type="dcterms:W3CDTF">2016-04-07T04:08:52Z</dcterms:modified>
</cp:coreProperties>
</file>